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92" r:id="rId2"/>
    <p:sldId id="257" r:id="rId3"/>
    <p:sldId id="277" r:id="rId4"/>
    <p:sldId id="289" r:id="rId5"/>
    <p:sldId id="361" r:id="rId6"/>
    <p:sldId id="341" r:id="rId7"/>
    <p:sldId id="342" r:id="rId8"/>
    <p:sldId id="276" r:id="rId9"/>
    <p:sldId id="340" r:id="rId10"/>
    <p:sldId id="294" r:id="rId11"/>
    <p:sldId id="258" r:id="rId12"/>
    <p:sldId id="259" r:id="rId13"/>
    <p:sldId id="359" r:id="rId14"/>
    <p:sldId id="360" r:id="rId15"/>
    <p:sldId id="262" r:id="rId16"/>
    <p:sldId id="261" r:id="rId17"/>
    <p:sldId id="279" r:id="rId18"/>
    <p:sldId id="263" r:id="rId19"/>
    <p:sldId id="265" r:id="rId20"/>
    <p:sldId id="264" r:id="rId21"/>
    <p:sldId id="363" r:id="rId22"/>
    <p:sldId id="364" r:id="rId23"/>
    <p:sldId id="351" r:id="rId24"/>
    <p:sldId id="355" r:id="rId25"/>
    <p:sldId id="368" r:id="rId26"/>
    <p:sldId id="369" r:id="rId27"/>
    <p:sldId id="350" r:id="rId28"/>
    <p:sldId id="356" r:id="rId29"/>
    <p:sldId id="352" r:id="rId30"/>
    <p:sldId id="354" r:id="rId31"/>
    <p:sldId id="353" r:id="rId32"/>
    <p:sldId id="349" r:id="rId33"/>
    <p:sldId id="282" r:id="rId34"/>
    <p:sldId id="283" r:id="rId35"/>
    <p:sldId id="307" r:id="rId36"/>
    <p:sldId id="284" r:id="rId37"/>
    <p:sldId id="285" r:id="rId38"/>
    <p:sldId id="309" r:id="rId39"/>
    <p:sldId id="286" r:id="rId40"/>
    <p:sldId id="287" r:id="rId41"/>
    <p:sldId id="333" r:id="rId42"/>
    <p:sldId id="314" r:id="rId43"/>
    <p:sldId id="334" r:id="rId44"/>
    <p:sldId id="344" r:id="rId45"/>
    <p:sldId id="281" r:id="rId46"/>
    <p:sldId id="358" r:id="rId47"/>
    <p:sldId id="357" r:id="rId48"/>
    <p:sldId id="348" r:id="rId49"/>
    <p:sldId id="346" r:id="rId50"/>
    <p:sldId id="331" r:id="rId51"/>
    <p:sldId id="362" r:id="rId52"/>
    <p:sldId id="318" r:id="rId53"/>
    <p:sldId id="367" r:id="rId54"/>
    <p:sldId id="296" r:id="rId55"/>
    <p:sldId id="319" r:id="rId56"/>
    <p:sldId id="320" r:id="rId57"/>
    <p:sldId id="301" r:id="rId58"/>
    <p:sldId id="302" r:id="rId59"/>
    <p:sldId id="303" r:id="rId60"/>
    <p:sldId id="304" r:id="rId61"/>
    <p:sldId id="336" r:id="rId62"/>
    <p:sldId id="337" r:id="rId63"/>
    <p:sldId id="338" r:id="rId64"/>
    <p:sldId id="339" r:id="rId65"/>
    <p:sldId id="310" r:id="rId66"/>
    <p:sldId id="288" r:id="rId67"/>
    <p:sldId id="332" r:id="rId68"/>
    <p:sldId id="311" r:id="rId69"/>
    <p:sldId id="316" r:id="rId70"/>
    <p:sldId id="317" r:id="rId71"/>
    <p:sldId id="321" r:id="rId72"/>
    <p:sldId id="322" r:id="rId73"/>
    <p:sldId id="323" r:id="rId74"/>
    <p:sldId id="325" r:id="rId75"/>
    <p:sldId id="324" r:id="rId76"/>
    <p:sldId id="327" r:id="rId77"/>
    <p:sldId id="328" r:id="rId78"/>
    <p:sldId id="329" r:id="rId79"/>
    <p:sldId id="33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9966"/>
    <a:srgbClr val="000000"/>
    <a:srgbClr val="A1C6E7"/>
    <a:srgbClr val="FEFEEC"/>
    <a:srgbClr val="A8EDF6"/>
    <a:srgbClr val="C1FBF8"/>
    <a:srgbClr val="5CB886"/>
    <a:srgbClr val="66E0C0"/>
    <a:srgbClr val="95E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993" autoAdjust="0"/>
    <p:restoredTop sz="71628" autoAdjust="0"/>
  </p:normalViewPr>
  <p:slideViewPr>
    <p:cSldViewPr snapToGrid="0">
      <p:cViewPr varScale="1">
        <p:scale>
          <a:sx n="118" d="100"/>
          <a:sy n="118" d="100"/>
        </p:scale>
        <p:origin x="1710" y="102"/>
      </p:cViewPr>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6/16/2020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as a conventional statistician and researcher, and based on experience with integrating our investigations with state agency data , our group moved into the world of EMRs and CDWs.</a:t>
            </a:r>
          </a:p>
          <a:p>
            <a:endParaRPr lang="en-US" baseline="0" dirty="0" smtClean="0"/>
          </a:p>
          <a:p>
            <a:r>
              <a:rPr lang="en-US" baseline="0" dirty="0" smtClean="0"/>
              <a:t>I think these experiences has allowed our group to relate well with current PIs, as well as build a CDW ecosystem that works well with statisticians and DBAs in other groups.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multi-site</a:t>
            </a:r>
            <a:r>
              <a:rPr lang="en-US" baseline="0" dirty="0" smtClean="0"/>
              <a:t> project monitors kids prescribed with off label meds –with an important constraint.  We can’t perform any extra procedures.  Some of these cells need spinal fluid, but the study can’t get it unless it’s already being collected.  So it’s really important to get the info to the research nurses early in the morning to piggy back the collections.  Information that is a day old is worthless, especially for the inpatients.  The whole approach needs to be proactive and anticipatory, leveraging automation to deliver reports quickly.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11</a:t>
            </a:fld>
            <a:endParaRPr lang="en-US"/>
          </a:p>
        </p:txBody>
      </p:sp>
    </p:spTree>
    <p:extLst>
      <p:ext uri="{BB962C8B-B14F-4D97-AF65-F5344CB8AC3E}">
        <p14:creationId xmlns:p14="http://schemas.microsoft.com/office/powerpoint/2010/main" val="136286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piece</a:t>
            </a:r>
            <a:r>
              <a:rPr lang="en-US" baseline="0" dirty="0" smtClean="0"/>
              <a:t> I’m proud of.  It demonstrates that investing in the </a:t>
            </a:r>
            <a:r>
              <a:rPr lang="en-US" baseline="0" dirty="0" err="1" smtClean="0"/>
              <a:t>spiderweb’s</a:t>
            </a:r>
            <a:r>
              <a:rPr lang="en-US" baseline="0" dirty="0" smtClean="0"/>
              <a:t> breadth and the report’s ergonomics can translate into substantial gains.</a:t>
            </a:r>
          </a:p>
          <a:p>
            <a:endParaRPr lang="en-US" baseline="0" dirty="0" smtClean="0"/>
          </a:p>
          <a:p>
            <a:r>
              <a:rPr lang="en-US" baseline="0" dirty="0" smtClean="0"/>
              <a:t>Our pace in our first seven months is twice as large as the 2</a:t>
            </a:r>
            <a:r>
              <a:rPr lang="en-US" baseline="30000" dirty="0" smtClean="0"/>
              <a:t>nd</a:t>
            </a:r>
            <a:r>
              <a:rPr lang="en-US" baseline="0" dirty="0" smtClean="0"/>
              <a:t> highest.  Besides the pace, our total volume is 4</a:t>
            </a:r>
            <a:r>
              <a:rPr lang="en-US" baseline="30000" dirty="0" smtClean="0"/>
              <a:t>th</a:t>
            </a:r>
            <a:r>
              <a:rPr lang="en-US" baseline="0" dirty="0" smtClean="0"/>
              <a:t> highest overall, even when considering locations that started years ago</a:t>
            </a:r>
            <a:r>
              <a:rPr lang="en-US" baseline="0" dirty="0" smtClean="0"/>
              <a:t>.</a:t>
            </a:r>
          </a:p>
          <a:p>
            <a:endParaRPr lang="en-US" baseline="0" dirty="0" smtClean="0"/>
          </a:p>
          <a:p>
            <a:r>
              <a:rPr lang="en-US" baseline="0" dirty="0" smtClean="0"/>
              <a:t>This is advantage of ours is independent from the brand of EMR.  Many of these places have Epic.</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13</a:t>
            </a:fld>
            <a:endParaRPr lang="en-US"/>
          </a:p>
        </p:txBody>
      </p:sp>
    </p:spTree>
    <p:extLst>
      <p:ext uri="{BB962C8B-B14F-4D97-AF65-F5344CB8AC3E}">
        <p14:creationId xmlns:p14="http://schemas.microsoft.com/office/powerpoint/2010/main" val="96908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Breaking down the contributions</a:t>
            </a:r>
            <a:r>
              <a:rPr lang="en-US" baseline="0" dirty="0" smtClean="0"/>
              <a:t> of the sites over time, you’ll see the outpatients dominate.  Some is attributable to their process, some is attributable to the volume of patients and types of typical drugs.</a:t>
            </a:r>
          </a:p>
          <a:p>
            <a:endParaRPr lang="en-US" baseline="0" dirty="0" smtClean="0"/>
          </a:p>
          <a:p>
            <a:r>
              <a:rPr lang="en-US" baseline="0" dirty="0" smtClean="0"/>
              <a:t>You’ll also notice that it took a few months to build up the pace, if you ignore the 50 days we lost due to an IRB reapplication.  And our recent pace of 15/month is very favorable within the context of the previous table.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14</a:t>
            </a:fld>
            <a:endParaRPr lang="en-US"/>
          </a:p>
        </p:txBody>
      </p:sp>
    </p:spTree>
    <p:extLst>
      <p:ext uri="{BB962C8B-B14F-4D97-AF65-F5344CB8AC3E}">
        <p14:creationId xmlns:p14="http://schemas.microsoft.com/office/powerpoint/2010/main" val="560986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min</a:t>
            </a:r>
            <a:r>
              <a:rPr lang="en-US" baseline="0" dirty="0" smtClean="0"/>
              <a:t>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102370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23</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second study is an example that’s</a:t>
            </a:r>
            <a:r>
              <a:rPr lang="en-US" baseline="0" dirty="0" smtClean="0"/>
              <a:t> essentially a subset of POPS.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27</a:t>
            </a:fld>
            <a:endParaRPr lang="en-US"/>
          </a:p>
        </p:txBody>
      </p:sp>
    </p:spTree>
    <p:extLst>
      <p:ext uri="{BB962C8B-B14F-4D97-AF65-F5344CB8AC3E}">
        <p14:creationId xmlns:p14="http://schemas.microsoft.com/office/powerpoint/2010/main" val="1860333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30</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staged &amp;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We’ve always emphasized that we are developing this to be as modular as possible.  If someone could benefit from a few columns, they don’t have to commit to the whole thing. This modular approach has paid off, and I’ll return to that in the last few slides.</a:t>
            </a:r>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36</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37</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38</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45</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46</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48</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working with two informatics groups on camps</a:t>
            </a:r>
            <a:r>
              <a:rPr lang="en-US" baseline="0" dirty="0" smtClean="0"/>
              <a:t> to consolidate a lot of</a:t>
            </a:r>
          </a:p>
          <a:p>
            <a:endParaRPr lang="en-US" baseline="0" dirty="0" smtClean="0"/>
          </a:p>
          <a:p>
            <a:r>
              <a:rPr lang="en-US" dirty="0" smtClean="0"/>
              <a:t>It will be hosted and maintained</a:t>
            </a:r>
            <a:r>
              <a:rPr lang="en-US" baseline="0" dirty="0" smtClean="0"/>
              <a:t> by a </a:t>
            </a:r>
            <a:r>
              <a:rPr lang="en-US" dirty="0" smtClean="0"/>
              <a:t>new IT group,</a:t>
            </a:r>
            <a:r>
              <a:rPr lang="en-US" baseline="0" dirty="0" smtClean="0"/>
              <a:t> directed by vet of the OU EMR.  They’re charged with building a warehouse for the whole campus, and they’ll likely take over the databases and pipeline code in the first three columns of our diagram.  They’ll provide a project-agnostic warehouse to us, to OU Physicians, and to the hospital.  The three groups will still develop our own downstream data lakes to support our specialized investigations.  Some of our derived products and stable pipeline will provide a jump, and they have things we could benefit from too.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50</a:t>
            </a:fld>
            <a:endParaRPr lang="en-US"/>
          </a:p>
        </p:txBody>
      </p:sp>
    </p:spTree>
    <p:extLst>
      <p:ext uri="{BB962C8B-B14F-4D97-AF65-F5344CB8AC3E}">
        <p14:creationId xmlns:p14="http://schemas.microsoft.com/office/powerpoint/2010/main" val="4079300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Health Systems” part is a passion of Matt Atkins, the head of Informatics at OU Physicians I</a:t>
            </a:r>
            <a:r>
              <a:rPr lang="en-US" baseline="0" dirty="0" smtClean="0"/>
              <a:t> mentioned in the previous slide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51</a:t>
            </a:fld>
            <a:endParaRPr lang="en-US"/>
          </a:p>
        </p:txBody>
      </p:sp>
    </p:spTree>
    <p:extLst>
      <p:ext uri="{BB962C8B-B14F-4D97-AF65-F5344CB8AC3E}">
        <p14:creationId xmlns:p14="http://schemas.microsoft.com/office/powerpoint/2010/main" val="2810601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(And maybe not coincidentally, by descending order of IRB involvement.)</a:t>
            </a:r>
          </a:p>
          <a:p>
            <a:endParaRPr lang="en-US" dirty="0" smtClean="0"/>
          </a:p>
          <a:p>
            <a:r>
              <a:rPr lang="en-US" dirty="0" smtClean="0"/>
              <a:t>Most of our projects</a:t>
            </a:r>
            <a:r>
              <a:rPr lang="en-US" baseline="0" dirty="0" smtClean="0"/>
              <a:t> involve inpatient EMRs, outpatient EMRs, and billing systems</a:t>
            </a:r>
            <a:r>
              <a:rPr lang="en-US" dirty="0" smtClean="0"/>
              <a:t>.</a:t>
            </a:r>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3342317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55</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 core of ~6 faculty statisticians and</a:t>
            </a:r>
            <a:r>
              <a:rPr lang="en-US" baseline="0" dirty="0" smtClean="0"/>
              <a:t> another ~10 staff with skills in health administration, analysis, research, and data science.</a:t>
            </a:r>
          </a:p>
          <a:p>
            <a:endParaRPr lang="en-US" baseline="0" dirty="0" smtClean="0"/>
          </a:p>
          <a:p>
            <a:r>
              <a:rPr lang="en-US" baseline="0" dirty="0" smtClean="0"/>
              <a:t>When we get a request involving the CDW, it’s reviewed by a triage team and assigned to a mix of people.  We assist with the project (ideally while the proposal is being written).  Maybe half of the time we’re also the statisticians, and half the time the PI has their own statistician or is collaborating with a group like Julie’s.  </a:t>
            </a:r>
          </a:p>
          <a:p>
            <a:endParaRPr lang="en-US" baseline="0" dirty="0" smtClean="0"/>
          </a:p>
          <a:p>
            <a:r>
              <a:rPr lang="en-US" baseline="0" dirty="0" smtClean="0"/>
              <a:t>For a one-time retrospective research project, the output is usually a secured CSV.  For a project requiring rolling enrollment, we deploy updates every morning with REDCap and dynamic html reports.</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  If you see differences between our approach and other institutions you’re reviewing, this is a big reason.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projects have been spread across several research groups.  We</a:t>
            </a:r>
            <a:r>
              <a:rPr lang="en-US" baseline="0" dirty="0" smtClean="0"/>
              <a:t> haven’t done much marketing, so it makes sense that the majority come from our own department.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310062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1.5 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6</a:t>
            </a:fld>
            <a:endParaRPr lang="en-US"/>
          </a:p>
        </p:txBody>
      </p:sp>
    </p:spTree>
    <p:extLst>
      <p:ext uri="{BB962C8B-B14F-4D97-AF65-F5344CB8AC3E}">
        <p14:creationId xmlns:p14="http://schemas.microsoft.com/office/powerpoint/2010/main" val="167696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services we provide.  This roughly reflects</a:t>
            </a:r>
            <a:r>
              <a:rPr lang="en-US" baseline="0" dirty="0" smtClean="0"/>
              <a:t> the needs of the campus, but it’s not one-to-one.  For example, I’m sure there are still a lot of manual chart reviews to create eligibility lists.  Also, there are several groups on campus, like Julie’s, that are great at analyzing the outcomes once the datasets is delivered in a suitable format.</a:t>
            </a:r>
          </a:p>
          <a:p>
            <a:endParaRPr lang="en-US" dirty="0" smtClean="0"/>
          </a:p>
          <a:p>
            <a:pPr marL="228600" indent="-228600">
              <a:buAutoNum type="arabicPeriod"/>
            </a:pPr>
            <a:r>
              <a:rPr lang="en-US" baseline="0" dirty="0" smtClean="0"/>
              <a:t>As PIs decide how big of a bite to take, some come to us to get a feel for the counts of patients meeting the conditions of interest.  These tasks typically not too heavy, so we can complete most within a day.</a:t>
            </a:r>
          </a:p>
          <a:p>
            <a:pPr marL="228600" indent="-228600">
              <a:buAutoNum type="arabicPeriod"/>
            </a:pPr>
            <a:r>
              <a:rPr lang="en-US" dirty="0" smtClean="0"/>
              <a:t>One-time eligibility is</a:t>
            </a:r>
            <a:r>
              <a:rPr lang="en-US" baseline="0" dirty="0" smtClean="0"/>
              <a:t> requested </a:t>
            </a:r>
            <a:r>
              <a:rPr lang="en-US" dirty="0" smtClean="0"/>
              <a:t>a lot, partly because we’ve built</a:t>
            </a:r>
            <a:r>
              <a:rPr lang="en-US" baseline="0" dirty="0" smtClean="0"/>
              <a:t> a little reputation around it, so we get word-of-mouth referrals.  And virtually all projects need that patient pool defined.  To create this pool our code doesn’t change much between active studies and retrospective studies.  We’ve designed our pipeline to  reuse a lot.</a:t>
            </a:r>
          </a:p>
          <a:p>
            <a:pPr marL="228600" indent="-228600">
              <a:buAutoNum type="arabicPeriod"/>
            </a:pPr>
            <a:r>
              <a:rPr lang="en-US" baseline="0" dirty="0" smtClean="0"/>
              <a:t>If it’s not a one-time enrollment, it’s typically then an ongoing recruitment. That takes more time because a lot of factors need to be incorporated to keep it efficient for humans to process.  And even if it took zero seconds to develop, that daily automation inevitably requires some maintenance as those eligibility lists are deployed every morning.  Although most mornings, the automation is smooth and it’s a simple check for a human to review everything passed.</a:t>
            </a:r>
          </a:p>
          <a:p>
            <a:pPr marL="228600" indent="-228600">
              <a:buAutoNum type="arabicPeriod"/>
            </a:pPr>
            <a:r>
              <a:rPr lang="en-US" baseline="0" dirty="0" smtClean="0"/>
              <a:t>Clinical outcomes is what I thought would soak up the majority of our time, but that’s been fairly manageable so far.</a:t>
            </a:r>
          </a:p>
          <a:p>
            <a:pPr marL="228600" indent="-228600">
              <a:buAutoNum type="arabicPeriod"/>
            </a:pPr>
            <a:r>
              <a:rPr lang="en-US" baseline="0" dirty="0" smtClean="0"/>
              <a:t>And occasionally we get administrative and program </a:t>
            </a:r>
            <a:r>
              <a:rPr lang="en-US" baseline="0" dirty="0" err="1" smtClean="0"/>
              <a:t>eval</a:t>
            </a:r>
            <a:r>
              <a:rPr lang="en-US" baseline="0" dirty="0" smtClean="0"/>
              <a:t> tasks that fit inside a larger research project.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a:t>
            </a:fld>
            <a:endParaRPr lang="en-US"/>
          </a:p>
        </p:txBody>
      </p:sp>
    </p:spTree>
    <p:extLst>
      <p:ext uri="{BB962C8B-B14F-4D97-AF65-F5344CB8AC3E}">
        <p14:creationId xmlns:p14="http://schemas.microsoft.com/office/powerpoint/2010/main" val="8712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  A new governance board is being created that’s co-chair by the informatics heads of the hospital and of the clinics.  I’m excited that this will speed up parts of our process for those studies that don’t require an IRB.</a:t>
            </a:r>
          </a:p>
          <a:p>
            <a:endParaRPr lang="en-US" baseline="0" dirty="0" smtClean="0"/>
          </a:p>
          <a:p>
            <a:r>
              <a:rPr lang="en-US" baseline="0" dirty="0" smtClean="0"/>
              <a:t>[8 min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middle part of my</a:t>
            </a:r>
            <a:r>
              <a:rPr lang="en-US" baseline="0" dirty="0" smtClean="0"/>
              <a:t> talk, </a:t>
            </a:r>
            <a:r>
              <a:rPr lang="en-US" dirty="0" smtClean="0"/>
              <a:t>I’d like to summarize the </a:t>
            </a:r>
            <a:r>
              <a:rPr lang="en-US" baseline="0" dirty="0" smtClean="0"/>
              <a:t>prototypical studies that span our spectrum.  And start with a big one that has lots of features we reuse in many smaller projects. Consequently their turn around is faster and thoroughness/quality is higher.</a:t>
            </a:r>
          </a:p>
          <a:p>
            <a:endParaRPr lang="en-US" baseline="0" dirty="0" smtClean="0"/>
          </a:p>
          <a:p>
            <a:r>
              <a:rPr lang="en-US" baseline="0" dirty="0" smtClean="0"/>
              <a:t>This POPS study …</a:t>
            </a:r>
          </a:p>
        </p:txBody>
      </p:sp>
      <p:sp>
        <p:nvSpPr>
          <p:cNvPr id="4" name="Slide Number Placeholder 3"/>
          <p:cNvSpPr>
            <a:spLocks noGrp="1"/>
          </p:cNvSpPr>
          <p:nvPr>
            <p:ph type="sldNum" sz="quarter" idx="10"/>
          </p:nvPr>
        </p:nvSpPr>
        <p:spPr/>
        <p:txBody>
          <a:bodyPr/>
          <a:lstStyle/>
          <a:p>
            <a:fld id="{372B4D55-8C27-4C2C-B1CD-E79AEC43B316}" type="slidenum">
              <a:rPr lang="en-US" smtClean="0"/>
              <a:t>10</a:t>
            </a:fld>
            <a:endParaRPr lang="en-US"/>
          </a:p>
        </p:txBody>
      </p:sp>
    </p:spTree>
    <p:extLst>
      <p:ext uri="{BB962C8B-B14F-4D97-AF65-F5344CB8AC3E}">
        <p14:creationId xmlns:p14="http://schemas.microsoft.com/office/powerpoint/2010/main" val="2337077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6/16/2020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6/16/2020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6/16/2020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6/16/2020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Data" Target="../diagrams/data4.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9.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microsoft.com/office/2007/relationships/diagramDrawing" Target="../diagrams/drawing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project-emerse.org/"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164678"/>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3813693"/>
            <a:ext cx="10058400" cy="2476738"/>
          </a:xfrm>
        </p:spPr>
        <p:txBody>
          <a:bodyPr>
            <a:normAutofit fontScale="77500" lnSpcReduction="20000"/>
          </a:bodyPr>
          <a:lstStyle/>
          <a:p>
            <a:r>
              <a:rPr lang="en-US" sz="2200" dirty="0" smtClean="0"/>
              <a:t>Will Beasley, </a:t>
            </a:r>
            <a:r>
              <a:rPr lang="en-US" sz="2200" dirty="0"/>
              <a:t>PhD</a:t>
            </a:r>
          </a:p>
          <a:p>
            <a:r>
              <a:rPr lang="en-US" sz="2200" dirty="0"/>
              <a:t>Ashley Thumann, MHA</a:t>
            </a:r>
          </a:p>
          <a:p>
            <a:r>
              <a:rPr lang="en-US" sz="2200" dirty="0" smtClean="0"/>
              <a:t>Wale Oluborode, MD</a:t>
            </a:r>
            <a:endParaRPr lang="en-US" sz="2200" dirty="0"/>
          </a:p>
          <a:p>
            <a:r>
              <a:rPr lang="en-US" sz="2200" dirty="0"/>
              <a:t>Ashley Thumann, MHA</a:t>
            </a:r>
          </a:p>
          <a:p>
            <a:r>
              <a:rPr lang="en-US" sz="2200" dirty="0" smtClean="0"/>
              <a:t>David </a:t>
            </a:r>
            <a:r>
              <a:rPr lang="en-US" sz="2200" dirty="0"/>
              <a:t>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June 2020</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3"/>
          <a:stretch>
            <a:fillRect/>
          </a:stretch>
        </p:blipFill>
        <p:spPr>
          <a:xfrm>
            <a:off x="6990581" y="3923423"/>
            <a:ext cx="5248920" cy="2552189"/>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21747" y="931756"/>
            <a:ext cx="7615281"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05472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87646625"/>
              </p:ext>
            </p:extLst>
          </p:nvPr>
        </p:nvGraphicFramePr>
        <p:xfrm>
          <a:off x="426719" y="1459684"/>
          <a:ext cx="10837031" cy="4605562"/>
        </p:xfrm>
        <a:graphic>
          <a:graphicData uri="http://schemas.openxmlformats.org/drawingml/2006/table">
            <a:tbl>
              <a:tblPr/>
              <a:tblGrid>
                <a:gridCol w="1290765">
                  <a:extLst>
                    <a:ext uri="{9D8B030D-6E8A-4147-A177-3AD203B41FA5}">
                      <a16:colId xmlns:a16="http://schemas.microsoft.com/office/drawing/2014/main" xmlns="" val="1559313277"/>
                    </a:ext>
                  </a:extLst>
                </a:gridCol>
                <a:gridCol w="1489950">
                  <a:extLst>
                    <a:ext uri="{9D8B030D-6E8A-4147-A177-3AD203B41FA5}">
                      <a16:colId xmlns:a16="http://schemas.microsoft.com/office/drawing/2014/main" xmlns="" val="20001"/>
                    </a:ext>
                  </a:extLst>
                </a:gridCol>
                <a:gridCol w="1489950">
                  <a:extLst>
                    <a:ext uri="{9D8B030D-6E8A-4147-A177-3AD203B41FA5}">
                      <a16:colId xmlns:a16="http://schemas.microsoft.com/office/drawing/2014/main" xmlns="" val="20002"/>
                    </a:ext>
                  </a:extLst>
                </a:gridCol>
                <a:gridCol w="1489950">
                  <a:extLst>
                    <a:ext uri="{9D8B030D-6E8A-4147-A177-3AD203B41FA5}">
                      <a16:colId xmlns:a16="http://schemas.microsoft.com/office/drawing/2014/main" xmlns="" val="20003"/>
                    </a:ext>
                  </a:extLst>
                </a:gridCol>
                <a:gridCol w="1489950">
                  <a:extLst>
                    <a:ext uri="{9D8B030D-6E8A-4147-A177-3AD203B41FA5}">
                      <a16:colId xmlns:a16="http://schemas.microsoft.com/office/drawing/2014/main" xmlns="" val="3124089531"/>
                    </a:ext>
                  </a:extLst>
                </a:gridCol>
                <a:gridCol w="1489950">
                  <a:extLst>
                    <a:ext uri="{9D8B030D-6E8A-4147-A177-3AD203B41FA5}">
                      <a16:colId xmlns:a16="http://schemas.microsoft.com/office/drawing/2014/main" xmlns="" val="632426053"/>
                    </a:ext>
                  </a:extLst>
                </a:gridCol>
                <a:gridCol w="2096516">
                  <a:extLst>
                    <a:ext uri="{9D8B030D-6E8A-4147-A177-3AD203B41FA5}">
                      <a16:colId xmlns:a16="http://schemas.microsoft.com/office/drawing/2014/main" xmlns="" val="20006"/>
                    </a:ext>
                  </a:extLst>
                </a:gridCol>
              </a:tblGrid>
              <a:tr h="354274">
                <a:tc>
                  <a:txBody>
                    <a:bodyPr/>
                    <a:lstStyle/>
                    <a:p>
                      <a:pPr algn="ctr" fontAlgn="b"/>
                      <a:r>
                        <a:rPr lang="en-US" sz="2000" b="1" i="0" u="none" strike="noStrike" dirty="0" smtClean="0">
                          <a:solidFill>
                            <a:srgbClr val="DDEBF7"/>
                          </a:solidFill>
                          <a:effectLst/>
                          <a:latin typeface="Calibri" panose="020F0502020204030204" pitchFamily="34" charset="0"/>
                        </a:rPr>
                        <a:t>ow </a:t>
                      </a:r>
                      <a:r>
                        <a:rPr lang="en-US" sz="2000" b="1" i="0" u="none" strike="noStrike" dirty="0">
                          <a:solidFill>
                            <a:srgbClr val="DDEBF7"/>
                          </a:solidFill>
                          <a:effectLst/>
                          <a:latin typeface="Calibri" panose="020F0502020204030204" pitchFamily="34" charset="0"/>
                        </a:rPr>
                        <a:t>Labels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Outpatient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PICU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Inpatient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NICU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marL="114300" indent="0"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2628157"/>
                  </a:ext>
                </a:extLst>
              </a:tr>
              <a:tr h="354274">
                <a:tc>
                  <a:txBody>
                    <a:bodyPr/>
                    <a:lstStyle/>
                    <a:p>
                      <a:pPr algn="l" fontAlgn="b"/>
                      <a:r>
                        <a:rPr lang="en-US" sz="2000" b="1" i="0" u="none" strike="noStrike" dirty="0">
                          <a:solidFill>
                            <a:srgbClr val="000000"/>
                          </a:solidFill>
                          <a:effectLst/>
                          <a:latin typeface="Calibri" panose="020F0502020204030204" pitchFamily="34" charset="0"/>
                        </a:rPr>
                        <a:t>2018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87992228"/>
                  </a:ext>
                </a:extLst>
              </a:tr>
              <a:tr h="354274">
                <a:tc>
                  <a:txBody>
                    <a:bodyPr/>
                    <a:lstStyle/>
                    <a:p>
                      <a:pPr algn="l" fontAlgn="b"/>
                      <a:r>
                        <a:rPr lang="en-US" sz="2000" b="0" i="0" u="none" strike="noStrike" dirty="0" smtClean="0">
                          <a:solidFill>
                            <a:srgbClr val="808080"/>
                          </a:solidFill>
                          <a:effectLst/>
                          <a:latin typeface="Calibri" panose="020F0502020204030204" pitchFamily="34" charset="0"/>
                        </a:rPr>
                        <a:t>Dec</a:t>
                      </a:r>
                      <a:endParaRPr lang="en-US" sz="2000" b="0" i="0" u="none" strike="noStrike" dirty="0">
                        <a:solidFill>
                          <a:srgbClr val="000000"/>
                        </a:solidFill>
                        <a:effectLst/>
                        <a:latin typeface="Calibri" panose="020F0502020204030204" pitchFamily="34" charset="0"/>
                      </a:endParaRP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1</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1</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incomplete month</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686377844"/>
                  </a:ext>
                </a:extLst>
              </a:tr>
              <a:tr h="354274">
                <a:tc>
                  <a:txBody>
                    <a:bodyPr/>
                    <a:lstStyle/>
                    <a:p>
                      <a:pPr algn="l" fontAlgn="b"/>
                      <a:r>
                        <a:rPr lang="en-US" sz="2000" b="1"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992456218"/>
                  </a:ext>
                </a:extLst>
              </a:tr>
              <a:tr h="354274">
                <a:tc>
                  <a:txBody>
                    <a:bodyPr/>
                    <a:lstStyle/>
                    <a:p>
                      <a:pPr algn="l" fontAlgn="b"/>
                      <a:r>
                        <a:rPr lang="en-US" sz="2000" b="0" i="0" u="none" strike="noStrike" dirty="0">
                          <a:solidFill>
                            <a:srgbClr val="000000"/>
                          </a:solidFill>
                          <a:effectLst/>
                          <a:latin typeface="Calibri" panose="020F0502020204030204" pitchFamily="34" charset="0"/>
                        </a:rPr>
                        <a:t>Jan</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xmlns="" val="3538555921"/>
                  </a:ext>
                </a:extLst>
              </a:tr>
              <a:tr h="354274">
                <a:tc>
                  <a:txBody>
                    <a:bodyPr/>
                    <a:lstStyle/>
                    <a:p>
                      <a:pPr algn="l" fontAlgn="b"/>
                      <a:r>
                        <a:rPr lang="en-US" sz="2000" b="0" i="0" u="none" strike="noStrike" dirty="0">
                          <a:solidFill>
                            <a:srgbClr val="808080"/>
                          </a:solidFill>
                          <a:effectLst/>
                          <a:latin typeface="Calibri" panose="020F0502020204030204" pitchFamily="34" charset="0"/>
                        </a:rPr>
                        <a:t>Feb</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IRB</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3019565123"/>
                  </a:ext>
                </a:extLst>
              </a:tr>
              <a:tr h="354274">
                <a:tc>
                  <a:txBody>
                    <a:bodyPr/>
                    <a:lstStyle/>
                    <a:p>
                      <a:pPr algn="l" fontAlgn="b"/>
                      <a:r>
                        <a:rPr lang="en-US" sz="2000" b="0" i="0" u="none" strike="noStrike" dirty="0">
                          <a:solidFill>
                            <a:srgbClr val="808080"/>
                          </a:solidFill>
                          <a:effectLst/>
                          <a:latin typeface="Calibri" panose="020F0502020204030204" pitchFamily="34" charset="0"/>
                        </a:rPr>
                        <a:t>Mar</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IRB</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2497181389"/>
                  </a:ext>
                </a:extLst>
              </a:tr>
              <a:tr h="354274">
                <a:tc>
                  <a:txBody>
                    <a:bodyPr/>
                    <a:lstStyle/>
                    <a:p>
                      <a:pPr algn="l" fontAlgn="b"/>
                      <a:r>
                        <a:rPr lang="en-US" sz="2000" b="0" i="0" u="none" strike="noStrike">
                          <a:solidFill>
                            <a:srgbClr val="000000"/>
                          </a:solidFill>
                          <a:effectLst/>
                          <a:latin typeface="Calibri" panose="020F0502020204030204" pitchFamily="34" charset="0"/>
                        </a:rPr>
                        <a:t>Apr</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3510663293"/>
                  </a:ext>
                </a:extLst>
              </a:tr>
              <a:tr h="354274">
                <a:tc>
                  <a:txBody>
                    <a:bodyPr/>
                    <a:lstStyle/>
                    <a:p>
                      <a:pPr algn="l" fontAlgn="b"/>
                      <a:r>
                        <a:rPr lang="en-US" sz="2000" b="0" i="0" u="none" strike="noStrike">
                          <a:solidFill>
                            <a:srgbClr val="000000"/>
                          </a:solidFill>
                          <a:effectLst/>
                          <a:latin typeface="Calibri" panose="020F0502020204030204" pitchFamily="34" charset="0"/>
                        </a:rPr>
                        <a:t>May</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2325537827"/>
                  </a:ext>
                </a:extLst>
              </a:tr>
              <a:tr h="354274">
                <a:tc>
                  <a:txBody>
                    <a:bodyPr/>
                    <a:lstStyle/>
                    <a:p>
                      <a:pPr algn="l" fontAlgn="b"/>
                      <a:r>
                        <a:rPr lang="en-US" sz="2000" b="0" i="0" u="none" strike="noStrike" dirty="0">
                          <a:solidFill>
                            <a:srgbClr val="000000"/>
                          </a:solidFill>
                          <a:effectLst/>
                          <a:latin typeface="Calibri" panose="020F0502020204030204" pitchFamily="34" charset="0"/>
                        </a:rPr>
                        <a:t>Jun</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856758769"/>
                  </a:ext>
                </a:extLst>
              </a:tr>
              <a:tr h="354274">
                <a:tc>
                  <a:txBody>
                    <a:bodyPr/>
                    <a:lstStyle/>
                    <a:p>
                      <a:pPr algn="l" fontAlgn="b"/>
                      <a:r>
                        <a:rPr lang="en-US" sz="2000" b="0" i="0" u="none" strike="noStrike" dirty="0">
                          <a:solidFill>
                            <a:srgbClr val="000000"/>
                          </a:solidFill>
                          <a:effectLst/>
                          <a:latin typeface="Calibri" panose="020F0502020204030204" pitchFamily="34" charset="0"/>
                        </a:rPr>
                        <a:t>Jul</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22597655"/>
                  </a:ext>
                </a:extLst>
              </a:tr>
              <a:tr h="354274">
                <a:tc>
                  <a:txBody>
                    <a:bodyPr/>
                    <a:lstStyle/>
                    <a:p>
                      <a:pPr algn="l" fontAlgn="b"/>
                      <a:r>
                        <a:rPr lang="en-US" sz="2000" b="0" i="0" u="none" strike="noStrike" dirty="0" smtClean="0">
                          <a:solidFill>
                            <a:srgbClr val="808080"/>
                          </a:solidFill>
                          <a:effectLst/>
                          <a:latin typeface="Calibri" panose="020F0502020204030204" pitchFamily="34" charset="0"/>
                        </a:rPr>
                        <a:t>Aug</a:t>
                      </a:r>
                      <a:endParaRPr lang="en-US" sz="2000" b="0" i="0" u="none" strike="noStrike" dirty="0">
                        <a:solidFill>
                          <a:srgbClr val="808080"/>
                        </a:solidFill>
                        <a:effectLst/>
                        <a:latin typeface="Calibri" panose="020F0502020204030204" pitchFamily="34" charset="0"/>
                      </a:endParaRPr>
                    </a:p>
                  </a:txBody>
                  <a:tcPr marL="857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2</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2</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incomplete month</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9095115"/>
                  </a:ext>
                </a:extLst>
              </a:tr>
              <a:tr h="354274">
                <a:tc>
                  <a:txBody>
                    <a:bodyPr/>
                    <a:lstStyle/>
                    <a:p>
                      <a:pPr algn="l"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9</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67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3319097039"/>
                  </a:ext>
                </a:extLst>
              </a:tr>
            </a:tbl>
          </a:graphicData>
        </a:graphic>
      </p:graphicFrame>
      <p:sp>
        <p:nvSpPr>
          <p:cNvPr id="4" name="Title 3"/>
          <p:cNvSpPr>
            <a:spLocks noGrp="1"/>
          </p:cNvSpPr>
          <p:nvPr>
            <p:ph type="title"/>
          </p:nvPr>
        </p:nvSpPr>
        <p:spPr>
          <a:xfrm>
            <a:off x="771088" y="134121"/>
            <a:ext cx="10515600" cy="1325563"/>
          </a:xfrm>
        </p:spPr>
        <p:txBody>
          <a:bodyPr>
            <a:normAutofit/>
          </a:bodyPr>
          <a:lstStyle/>
          <a:p>
            <a:r>
              <a:rPr lang="en-US" b="1" i="1" dirty="0">
                <a:solidFill>
                  <a:srgbClr val="0070C0"/>
                </a:solidFill>
              </a:rPr>
              <a:t>New Participant </a:t>
            </a:r>
            <a:r>
              <a:rPr lang="en-US" b="1" i="1" dirty="0" smtClean="0">
                <a:solidFill>
                  <a:srgbClr val="0070C0"/>
                </a:solidFill>
              </a:rPr>
              <a:t>Enrollment </a:t>
            </a:r>
            <a:r>
              <a:rPr lang="en-US" sz="2800" dirty="0" smtClean="0">
                <a:solidFill>
                  <a:srgbClr val="0070C0"/>
                </a:solidFill>
              </a:rPr>
              <a:t>(by Site and Month)</a:t>
            </a:r>
            <a:endParaRPr lang="en-US" sz="2800" dirty="0">
              <a:solidFill>
                <a:srgbClr val="0070C0"/>
              </a:solidFill>
            </a:endParaRPr>
          </a:p>
        </p:txBody>
      </p:sp>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427164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1101" y="0"/>
            <a:ext cx="7589798" cy="6858000"/>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9" name="TextBox 8"/>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
        <p:nvSpPr>
          <p:cNvPr id="12" name="TextBox 11"/>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Progress Reports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See the forest.</a:t>
            </a:r>
          </a:p>
          <a:p>
            <a:pPr marL="0" indent="0">
              <a:buNone/>
            </a:pPr>
            <a:r>
              <a:rPr lang="en-US" dirty="0" smtClean="0"/>
              <a:t>3-way breakdowns of:</a:t>
            </a:r>
          </a:p>
          <a:p>
            <a:r>
              <a:rPr lang="en-US" dirty="0" smtClean="0"/>
              <a:t>time</a:t>
            </a:r>
          </a:p>
          <a:p>
            <a:r>
              <a:rPr lang="en-US" dirty="0" smtClean="0"/>
              <a:t>site</a:t>
            </a:r>
          </a:p>
          <a:p>
            <a:r>
              <a:rPr lang="en-US" dirty="0" smtClean="0"/>
              <a:t>drug</a:t>
            </a:r>
          </a:p>
          <a:p>
            <a:r>
              <a:rPr lang="en-US" dirty="0" smtClean="0"/>
              <a:t>age</a:t>
            </a:r>
          </a:p>
          <a:p>
            <a:r>
              <a:rPr lang="en-US" dirty="0"/>
              <a:t>gender</a:t>
            </a:r>
          </a:p>
          <a:p>
            <a:r>
              <a:rPr lang="en-US" dirty="0"/>
              <a:t>stage</a:t>
            </a:r>
          </a:p>
          <a:p>
            <a:pPr marL="914400" lvl="1" indent="-457200">
              <a:buFont typeface="+mj-lt"/>
              <a:buAutoNum type="arabicPeriod"/>
            </a:pPr>
            <a:r>
              <a:rPr lang="en-US" dirty="0" smtClean="0"/>
              <a:t>qualified</a:t>
            </a:r>
          </a:p>
          <a:p>
            <a:pPr marL="914400" lvl="1" indent="-457200">
              <a:buFont typeface="+mj-lt"/>
              <a:buAutoNum type="arabicPeriod"/>
            </a:pPr>
            <a:r>
              <a:rPr lang="en-US" dirty="0" smtClean="0"/>
              <a:t>approached</a:t>
            </a:r>
          </a:p>
          <a:p>
            <a:pPr marL="914400" lvl="1" indent="-457200">
              <a:buFont typeface="+mj-lt"/>
              <a:buAutoNum type="arabicPeriod"/>
            </a:pPr>
            <a:r>
              <a:rPr lang="en-US" dirty="0" smtClean="0"/>
              <a:t>consented</a:t>
            </a:r>
          </a:p>
          <a:p>
            <a:pPr marL="914400" lvl="1" indent="-457200">
              <a:buFont typeface="+mj-lt"/>
              <a:buAutoNum type="arabicPeriod"/>
            </a:pPr>
            <a:r>
              <a:rPr lang="en-US" dirty="0" smtClean="0"/>
              <a:t>assented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8" name="Picture 7"/>
          <p:cNvPicPr>
            <a:picLocks noChangeAspect="1"/>
          </p:cNvPicPr>
          <p:nvPr/>
        </p:nvPicPr>
        <p:blipFill rotWithShape="1">
          <a:blip r:embed="rId2"/>
          <a:srcRect l="10241"/>
          <a:stretch/>
        </p:blipFill>
        <p:spPr>
          <a:xfrm>
            <a:off x="176270" y="992694"/>
            <a:ext cx="8229600" cy="515731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052827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09285" y="63622"/>
            <a:ext cx="5156055" cy="6441885"/>
          </a:xfrm>
          <a:prstGeom prst="rect">
            <a:avLst/>
          </a:prstGeom>
          <a:ln>
            <a:noFill/>
          </a:ln>
          <a:effectLst>
            <a:outerShdw blurRad="292100" dist="139700" dir="2700000" algn="tl" rotWithShape="0">
              <a:srgbClr val="333333">
                <a:alpha val="65000"/>
              </a:srgbClr>
            </a:outerShdw>
          </a:effectLst>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smtClean="0">
                <a:solidFill>
                  <a:srgbClr val="0070C0"/>
                </a:solidFill>
              </a:rPr>
              <a:t>Progress Reports</a:t>
            </a:r>
            <a:endParaRPr lang="en-US" b="1" i="1" dirty="0">
              <a:solidFill>
                <a:srgbClr val="0070C0"/>
              </a:solidFill>
            </a:endParaRPr>
          </a:p>
        </p:txBody>
      </p:sp>
      <p:pic>
        <p:nvPicPr>
          <p:cNvPr id="9" name="Picture 8"/>
          <p:cNvPicPr>
            <a:picLocks noChangeAspect="1"/>
          </p:cNvPicPr>
          <p:nvPr/>
        </p:nvPicPr>
        <p:blipFill rotWithShape="1">
          <a:blip r:embed="rId4"/>
          <a:srcRect l="28082" t="3800" r="9310" b="7848"/>
          <a:stretch/>
        </p:blipFill>
        <p:spPr>
          <a:xfrm>
            <a:off x="169100" y="1258303"/>
            <a:ext cx="6869690" cy="545310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764258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a:t>
            </a:r>
            <a:r>
              <a:rPr lang="en-US" dirty="0" smtClean="0"/>
              <a:t>2-10 </a:t>
            </a:r>
            <a:r>
              <a:rPr lang="en-US" dirty="0" smtClean="0"/>
              <a:t>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a good framework</a:t>
            </a:r>
            <a:endParaRPr lang="en-US" sz="4000" dirty="0">
              <a:solidFill>
                <a:srgbClr val="0070C0"/>
              </a:solidFill>
            </a:endParaRPr>
          </a:p>
        </p:txBody>
      </p:sp>
      <p:sp>
        <p:nvSpPr>
          <p:cNvPr id="3" name="Content Placeholder 2"/>
          <p:cNvSpPr>
            <a:spLocks noGrp="1"/>
          </p:cNvSpPr>
          <p:nvPr>
            <p:ph idx="1"/>
          </p:nvPr>
        </p:nvSpPr>
        <p:spPr>
          <a:xfrm>
            <a:off x="380999" y="1490353"/>
            <a:ext cx="11627387" cy="4961246"/>
          </a:xfrm>
        </p:spPr>
        <p:txBody>
          <a:bodyPr>
            <a:normAutofit/>
          </a:bodyPr>
          <a:lstStyle/>
          <a:p>
            <a:r>
              <a:rPr lang="en-US" sz="4000" dirty="0" smtClean="0"/>
              <a:t>Permits </a:t>
            </a:r>
            <a:r>
              <a:rPr lang="en-US" sz="4000" dirty="0"/>
              <a:t>fewer </a:t>
            </a:r>
            <a:r>
              <a:rPr lang="en-US" sz="4000" dirty="0" smtClean="0"/>
              <a:t>SQL &amp; </a:t>
            </a:r>
            <a:r>
              <a:rPr lang="en-US" sz="4000" dirty="0" smtClean="0"/>
              <a:t>R files </a:t>
            </a:r>
            <a:r>
              <a:rPr lang="en-US" sz="4000" dirty="0"/>
              <a:t>per </a:t>
            </a:r>
            <a:r>
              <a:rPr lang="en-US" sz="4000" dirty="0" smtClean="0"/>
              <a:t>study</a:t>
            </a:r>
          </a:p>
          <a:p>
            <a:pPr marL="0" indent="0">
              <a:buNone/>
            </a:pPr>
            <a:endParaRPr lang="en-US" sz="4000" dirty="0" smtClean="0"/>
          </a:p>
          <a:p>
            <a:r>
              <a:rPr lang="en-US" sz="4000" dirty="0" smtClean="0"/>
              <a:t>Permits re-use of metaphors &amp; patterns across studies</a:t>
            </a:r>
          </a:p>
          <a:p>
            <a:pPr lvl="1"/>
            <a:r>
              <a:rPr lang="en-US" sz="3600" dirty="0" smtClean="0">
                <a:solidFill>
                  <a:schemeClr val="bg1">
                    <a:lumMod val="50000"/>
                  </a:schemeClr>
                </a:solidFill>
              </a:rPr>
              <a:t>Easier for us to develop &amp; maintain</a:t>
            </a:r>
          </a:p>
          <a:p>
            <a:pPr lvl="1"/>
            <a:r>
              <a:rPr lang="en-US" sz="3600" dirty="0" smtClean="0"/>
              <a:t>Easier for investigators in subsequent projects</a:t>
            </a:r>
          </a:p>
          <a:p>
            <a:pPr lvl="1"/>
            <a:r>
              <a:rPr lang="en-US" sz="3600" dirty="0" smtClean="0"/>
              <a:t>Lessons from one project benefits subsequent projects</a:t>
            </a:r>
          </a:p>
          <a:p>
            <a:pPr lvl="1"/>
            <a:endParaRPr lang="en-US" sz="3600" dirty="0" smtClean="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8135" y="0"/>
            <a:ext cx="12103865" cy="6556260"/>
          </a:xfrm>
          <a:prstGeom prst="rect">
            <a:avLst/>
          </a:prstGeom>
        </p:spPr>
      </p:pic>
    </p:spTree>
    <p:extLst>
      <p:ext uri="{BB962C8B-B14F-4D97-AF65-F5344CB8AC3E}">
        <p14:creationId xmlns:p14="http://schemas.microsoft.com/office/powerpoint/2010/main" val="398269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7727" y="125729"/>
            <a:ext cx="12003846" cy="6502083"/>
          </a:xfrm>
          <a:prstGeom prst="rect">
            <a:avLst/>
          </a:prstGeom>
        </p:spPr>
      </p:pic>
    </p:spTree>
    <p:extLst>
      <p:ext uri="{BB962C8B-B14F-4D97-AF65-F5344CB8AC3E}">
        <p14:creationId xmlns:p14="http://schemas.microsoft.com/office/powerpoint/2010/main" val="413080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7443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040" y="1104900"/>
            <a:ext cx="12039735" cy="1737359"/>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121553" y="2949033"/>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
        <p:nvSpPr>
          <p:cNvPr id="7" name="TextBox 6"/>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153750"/>
            <a:ext cx="11757660" cy="6597570"/>
          </a:xfrm>
        </p:spPr>
        <p:txBody>
          <a:bodyPr>
            <a:normAutofit fontScale="92500"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a:t>
            </a:r>
            <a:r>
              <a:rPr lang="en-US" dirty="0"/>
              <a:t>Data</a:t>
            </a:r>
          </a:p>
          <a:p>
            <a:pPr lvl="1"/>
            <a:r>
              <a:rPr lang="en-US" dirty="0"/>
              <a:t>Epic </a:t>
            </a:r>
            <a:r>
              <a:rPr lang="en-US" dirty="0" smtClean="0"/>
              <a:t>(in </a:t>
            </a:r>
            <a:r>
              <a:rPr lang="en-US" dirty="0"/>
              <a:t>~1 year</a:t>
            </a:r>
            <a:r>
              <a:rPr lang="en-US" dirty="0" smtClean="0"/>
              <a:t>)</a:t>
            </a:r>
            <a:endParaRPr lang="en-US" dirty="0" smtClean="0"/>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p>
          <a:p>
            <a:pPr marL="685800" lvl="2">
              <a:spcBef>
                <a:spcPts val="1000"/>
              </a:spcBef>
            </a:pPr>
            <a:r>
              <a:rPr lang="en-US" dirty="0" smtClean="0"/>
              <a:t>Multi-state collaborations (in the future)</a:t>
            </a:r>
            <a:endParaRPr lang="en-US" dirty="0" smtClean="0"/>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
        <p:nvSpPr>
          <p:cNvPr id="5" name="TextBox 4"/>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6" name="TextBox 5"/>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9243"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264086"/>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Billing</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8: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3" name="TextBox 11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
        <p:nvSpPr>
          <p:cNvPr id="114" name="Title 1"/>
          <p:cNvSpPr txBox="1">
            <a:spLocks/>
          </p:cNvSpPr>
          <p:nvPr/>
        </p:nvSpPr>
        <p:spPr>
          <a:xfrm>
            <a:off x="8818003" y="3201501"/>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Incorporate</a:t>
            </a:r>
          </a:p>
          <a:p>
            <a:r>
              <a:rPr lang="en-US" sz="2500" dirty="0" smtClean="0">
                <a:solidFill>
                  <a:schemeClr val="accent2">
                    <a:lumMod val="75000"/>
                  </a:schemeClr>
                </a:solidFill>
              </a:rPr>
              <a:t>Health </a:t>
            </a:r>
            <a:r>
              <a:rPr lang="en-US" sz="2500" dirty="0" err="1" smtClean="0">
                <a:solidFill>
                  <a:schemeClr val="accent2">
                    <a:lumMod val="75000"/>
                  </a:schemeClr>
                </a:solidFill>
              </a:rPr>
              <a:t>Dept</a:t>
            </a:r>
            <a:endParaRPr lang="en-US" sz="2500" dirty="0">
              <a:solidFill>
                <a:schemeClr val="accent2">
                  <a:lumMod val="75000"/>
                </a:schemeClr>
              </a:solidFill>
            </a:endParaRPr>
          </a:p>
        </p:txBody>
      </p:sp>
      <p:sp>
        <p:nvSpPr>
          <p:cNvPr id="115" name="Title 1"/>
          <p:cNvSpPr txBox="1">
            <a:spLocks/>
          </p:cNvSpPr>
          <p:nvPr/>
        </p:nvSpPr>
        <p:spPr>
          <a:xfrm>
            <a:off x="8818003" y="4103959"/>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7: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a:t>
            </a:r>
            <a:r>
              <a:rPr lang="en-US" dirty="0" smtClean="0"/>
              <a:t>recruitment</a:t>
            </a:r>
            <a:endParaRPr lang="en-US" dirty="0"/>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165205727"/>
              </p:ext>
            </p:extLst>
          </p:nvPr>
        </p:nvGraphicFramePr>
        <p:xfrm>
          <a:off x="5853043" y="29114"/>
          <a:ext cx="6092689" cy="6766560"/>
        </p:xfrm>
        <a:graphic>
          <a:graphicData uri="http://schemas.openxmlformats.org/drawingml/2006/table">
            <a:tbl>
              <a:tblPr firstRow="1" bandRow="1">
                <a:tableStyleId>{0660B408-B3CF-4A94-85FC-2B1E0A45F4A2}</a:tableStyleId>
              </a:tblPr>
              <a:tblGrid>
                <a:gridCol w="3957749">
                  <a:extLst>
                    <a:ext uri="{9D8B030D-6E8A-4147-A177-3AD203B41FA5}">
                      <a16:colId xmlns:a16="http://schemas.microsoft.com/office/drawing/2014/main" xmlns="" val="20000"/>
                    </a:ext>
                  </a:extLst>
                </a:gridCol>
                <a:gridCol w="2134940">
                  <a:extLst>
                    <a:ext uri="{9D8B030D-6E8A-4147-A177-3AD203B41FA5}">
                      <a16:colId xmlns:a16="http://schemas.microsoft.com/office/drawing/2014/main" xmlns="" val="20001"/>
                    </a:ext>
                  </a:extLst>
                </a:gridCol>
              </a:tblGrid>
              <a:tr h="351886">
                <a:tc>
                  <a:txBody>
                    <a:bodyPr/>
                    <a:lstStyle/>
                    <a:p>
                      <a:r>
                        <a:rPr lang="en-US" sz="2000" dirty="0" smtClean="0"/>
                        <a:t>Department</a:t>
                      </a:r>
                      <a:endParaRPr lang="en-US" sz="2000" dirty="0"/>
                    </a:p>
                  </a:txBody>
                  <a:tcPr/>
                </a:tc>
                <a:tc>
                  <a:txBody>
                    <a:bodyPr/>
                    <a:lstStyle/>
                    <a:p>
                      <a:pPr algn="r"/>
                      <a:r>
                        <a:rPr lang="en-US" sz="2000" dirty="0" smtClean="0"/>
                        <a:t>Percentage</a:t>
                      </a:r>
                      <a:endParaRPr lang="en-US" sz="2000" dirty="0"/>
                    </a:p>
                  </a:txBody>
                  <a:tcPr/>
                </a:tc>
                <a:extLst>
                  <a:ext uri="{0D108BD9-81ED-4DB2-BD59-A6C34878D82A}">
                    <a16:rowId xmlns:a16="http://schemas.microsoft.com/office/drawing/2014/main" xmlns="" val="10000"/>
                  </a:ext>
                </a:extLst>
              </a:tr>
              <a:tr h="516951">
                <a:tc>
                  <a:txBody>
                    <a:bodyPr/>
                    <a:lstStyle/>
                    <a:p>
                      <a:r>
                        <a:rPr lang="en-US" sz="3200" dirty="0" smtClean="0"/>
                        <a:t>Pediatrics</a:t>
                      </a:r>
                      <a:endParaRPr lang="en-US" sz="3200" dirty="0"/>
                    </a:p>
                  </a:txBody>
                  <a:tcPr/>
                </a:tc>
                <a:tc>
                  <a:txBody>
                    <a:bodyPr/>
                    <a:lstStyle/>
                    <a:p>
                      <a:pPr algn="r"/>
                      <a:r>
                        <a:rPr lang="en-US" sz="3200" dirty="0" smtClean="0"/>
                        <a:t>55%</a:t>
                      </a:r>
                      <a:endParaRPr lang="en-US" sz="3200" dirty="0"/>
                    </a:p>
                  </a:txBody>
                  <a:tcPr/>
                </a:tc>
                <a:extLst>
                  <a:ext uri="{0D108BD9-81ED-4DB2-BD59-A6C34878D82A}">
                    <a16:rowId xmlns:a16="http://schemas.microsoft.com/office/drawing/2014/main" xmlns="" val="10001"/>
                  </a:ext>
                </a:extLst>
              </a:tr>
              <a:tr h="516951">
                <a:tc>
                  <a:txBody>
                    <a:bodyPr/>
                    <a:lstStyle/>
                    <a:p>
                      <a:r>
                        <a:rPr lang="en-US" sz="3200" dirty="0" smtClean="0"/>
                        <a:t>Orthopedics</a:t>
                      </a:r>
                      <a:endParaRPr lang="en-US" sz="3200" dirty="0"/>
                    </a:p>
                  </a:txBody>
                  <a:tcPr/>
                </a:tc>
                <a:tc>
                  <a:txBody>
                    <a:bodyPr/>
                    <a:lstStyle/>
                    <a:p>
                      <a:pPr algn="r"/>
                      <a:r>
                        <a:rPr lang="en-US" sz="3200" dirty="0" smtClean="0"/>
                        <a:t>16%</a:t>
                      </a:r>
                      <a:endParaRPr lang="en-US" sz="3200" dirty="0"/>
                    </a:p>
                  </a:txBody>
                  <a:tcPr/>
                </a:tc>
                <a:extLst>
                  <a:ext uri="{0D108BD9-81ED-4DB2-BD59-A6C34878D82A}">
                    <a16:rowId xmlns:a16="http://schemas.microsoft.com/office/drawing/2014/main" xmlns="" val="10002"/>
                  </a:ext>
                </a:extLst>
              </a:tr>
              <a:tr h="516951">
                <a:tc>
                  <a:txBody>
                    <a:bodyPr/>
                    <a:lstStyle/>
                    <a:p>
                      <a:r>
                        <a:rPr lang="en-US" sz="3200" dirty="0" smtClean="0"/>
                        <a:t>Cancer</a:t>
                      </a:r>
                      <a:r>
                        <a:rPr lang="en-US" sz="3200" baseline="0" dirty="0" smtClean="0"/>
                        <a:t> Center</a:t>
                      </a:r>
                      <a:endParaRPr lang="en-US" sz="3200" dirty="0"/>
                    </a:p>
                  </a:txBody>
                  <a:tcPr/>
                </a:tc>
                <a:tc>
                  <a:txBody>
                    <a:bodyPr/>
                    <a:lstStyle/>
                    <a:p>
                      <a:pPr algn="r"/>
                      <a:r>
                        <a:rPr lang="en-US" sz="3200" dirty="0" smtClean="0"/>
                        <a:t>7%</a:t>
                      </a:r>
                      <a:endParaRPr lang="en-US" sz="3200" dirty="0"/>
                    </a:p>
                  </a:txBody>
                  <a:tcPr/>
                </a:tc>
                <a:extLst>
                  <a:ext uri="{0D108BD9-81ED-4DB2-BD59-A6C34878D82A}">
                    <a16:rowId xmlns:a16="http://schemas.microsoft.com/office/drawing/2014/main" xmlns="" val="10003"/>
                  </a:ext>
                </a:extLst>
              </a:tr>
              <a:tr h="516951">
                <a:tc>
                  <a:txBody>
                    <a:bodyPr/>
                    <a:lstStyle/>
                    <a:p>
                      <a:r>
                        <a:rPr lang="en-US" sz="3200" dirty="0" smtClean="0"/>
                        <a:t>Women’s Health</a:t>
                      </a:r>
                      <a:endParaRPr lang="en-US" sz="3200" dirty="0"/>
                    </a:p>
                  </a:txBody>
                  <a:tcPr/>
                </a:tc>
                <a:tc>
                  <a:txBody>
                    <a:bodyPr/>
                    <a:lstStyle/>
                    <a:p>
                      <a:pPr algn="r"/>
                      <a:r>
                        <a:rPr lang="en-US" sz="3200" dirty="0" smtClean="0"/>
                        <a:t>7%</a:t>
                      </a:r>
                      <a:endParaRPr lang="en-US" sz="3200" dirty="0"/>
                    </a:p>
                  </a:txBody>
                  <a:tcPr/>
                </a:tc>
                <a:extLst>
                  <a:ext uri="{0D108BD9-81ED-4DB2-BD59-A6C34878D82A}">
                    <a16:rowId xmlns:a16="http://schemas.microsoft.com/office/drawing/2014/main" xmlns="" val="10004"/>
                  </a:ext>
                </a:extLst>
              </a:tr>
              <a:tr h="516951">
                <a:tc>
                  <a:txBody>
                    <a:bodyPr/>
                    <a:lstStyle/>
                    <a:p>
                      <a:r>
                        <a:rPr lang="en-US" sz="3200" dirty="0" smtClean="0"/>
                        <a:t>Pharmacy</a:t>
                      </a:r>
                      <a:endParaRPr lang="en-US" sz="3200" dirty="0"/>
                    </a:p>
                  </a:txBody>
                  <a:tcPr/>
                </a:tc>
                <a:tc>
                  <a:txBody>
                    <a:bodyPr/>
                    <a:lstStyle/>
                    <a:p>
                      <a:pPr algn="r"/>
                      <a:r>
                        <a:rPr lang="en-US" sz="3200" dirty="0" smtClean="0"/>
                        <a:t>4%</a:t>
                      </a:r>
                      <a:endParaRPr lang="en-US" sz="3200" dirty="0"/>
                    </a:p>
                  </a:txBody>
                  <a:tcPr/>
                </a:tc>
                <a:extLst>
                  <a:ext uri="{0D108BD9-81ED-4DB2-BD59-A6C34878D82A}">
                    <a16:rowId xmlns:a16="http://schemas.microsoft.com/office/drawing/2014/main" xmlns="" val="10005"/>
                  </a:ext>
                </a:extLst>
              </a:tr>
              <a:tr h="516951">
                <a:tc>
                  <a:txBody>
                    <a:bodyPr/>
                    <a:lstStyle/>
                    <a:p>
                      <a:r>
                        <a:rPr lang="en-US" sz="3200" dirty="0" smtClean="0"/>
                        <a:t>Dermatology</a:t>
                      </a:r>
                      <a:endParaRPr lang="en-US" sz="3200" dirty="0"/>
                    </a:p>
                  </a:txBody>
                  <a:tcPr/>
                </a:tc>
                <a:tc>
                  <a:txBody>
                    <a:bodyPr/>
                    <a:lstStyle/>
                    <a:p>
                      <a:pPr algn="r"/>
                      <a:r>
                        <a:rPr lang="en-US" sz="3200" dirty="0" smtClean="0"/>
                        <a:t>2%</a:t>
                      </a:r>
                      <a:endParaRPr lang="en-US" sz="3200" dirty="0"/>
                    </a:p>
                  </a:txBody>
                  <a:tcPr/>
                </a:tc>
                <a:extLst>
                  <a:ext uri="{0D108BD9-81ED-4DB2-BD59-A6C34878D82A}">
                    <a16:rowId xmlns:a16="http://schemas.microsoft.com/office/drawing/2014/main" xmlns="" val="10006"/>
                  </a:ext>
                </a:extLst>
              </a:tr>
              <a:tr h="516951">
                <a:tc>
                  <a:txBody>
                    <a:bodyPr/>
                    <a:lstStyle/>
                    <a:p>
                      <a:r>
                        <a:rPr lang="en-US" sz="3200" dirty="0" smtClean="0"/>
                        <a:t>Infectious</a:t>
                      </a:r>
                      <a:r>
                        <a:rPr lang="en-US" sz="3200" baseline="0" dirty="0" smtClean="0"/>
                        <a:t> Disease</a:t>
                      </a:r>
                      <a:endParaRPr lang="en-US" sz="3200" dirty="0"/>
                    </a:p>
                  </a:txBody>
                  <a:tcPr/>
                </a:tc>
                <a:tc>
                  <a:txBody>
                    <a:bodyPr/>
                    <a:lstStyle/>
                    <a:p>
                      <a:pPr algn="r"/>
                      <a:r>
                        <a:rPr lang="en-US" sz="3200" dirty="0" smtClean="0"/>
                        <a:t>1%</a:t>
                      </a:r>
                      <a:endParaRPr lang="en-US" sz="3200" dirty="0"/>
                    </a:p>
                  </a:txBody>
                  <a:tcPr/>
                </a:tc>
                <a:extLst>
                  <a:ext uri="{0D108BD9-81ED-4DB2-BD59-A6C34878D82A}">
                    <a16:rowId xmlns:a16="http://schemas.microsoft.com/office/drawing/2014/main" xmlns="" val="10007"/>
                  </a:ext>
                </a:extLst>
              </a:tr>
              <a:tr h="516951">
                <a:tc>
                  <a:txBody>
                    <a:bodyPr/>
                    <a:lstStyle/>
                    <a:p>
                      <a:r>
                        <a:rPr lang="en-US" sz="3200" dirty="0" smtClean="0"/>
                        <a:t>Cardiovascular</a:t>
                      </a:r>
                      <a:endParaRPr lang="en-US" sz="3200" dirty="0"/>
                    </a:p>
                  </a:txBody>
                  <a:tcPr/>
                </a:tc>
                <a:tc>
                  <a:txBody>
                    <a:bodyPr/>
                    <a:lstStyle/>
                    <a:p>
                      <a:pPr algn="r"/>
                      <a:r>
                        <a:rPr lang="en-US" sz="3200" dirty="0" smtClean="0"/>
                        <a:t>1%</a:t>
                      </a:r>
                      <a:endParaRPr lang="en-US" sz="3200" dirty="0"/>
                    </a:p>
                  </a:txBody>
                  <a:tcPr/>
                </a:tc>
                <a:extLst>
                  <a:ext uri="{0D108BD9-81ED-4DB2-BD59-A6C34878D82A}">
                    <a16:rowId xmlns:a16="http://schemas.microsoft.com/office/drawing/2014/main" xmlns="" val="10008"/>
                  </a:ext>
                </a:extLst>
              </a:tr>
              <a:tr h="516951">
                <a:tc>
                  <a:txBody>
                    <a:bodyPr/>
                    <a:lstStyle/>
                    <a:p>
                      <a:r>
                        <a:rPr lang="en-US" sz="3200" dirty="0" smtClean="0"/>
                        <a:t>Endocrinology</a:t>
                      </a:r>
                      <a:endParaRPr lang="en-US" sz="3200" dirty="0"/>
                    </a:p>
                  </a:txBody>
                  <a:tcPr/>
                </a:tc>
                <a:tc>
                  <a:txBody>
                    <a:bodyPr/>
                    <a:lstStyle/>
                    <a:p>
                      <a:pPr algn="r"/>
                      <a:r>
                        <a:rPr lang="en-US" sz="3200" dirty="0" smtClean="0"/>
                        <a:t>1%</a:t>
                      </a:r>
                      <a:endParaRPr lang="en-US" sz="3200" dirty="0"/>
                    </a:p>
                  </a:txBody>
                  <a:tcPr/>
                </a:tc>
                <a:extLst>
                  <a:ext uri="{0D108BD9-81ED-4DB2-BD59-A6C34878D82A}">
                    <a16:rowId xmlns:a16="http://schemas.microsoft.com/office/drawing/2014/main" xmlns="" val="10009"/>
                  </a:ext>
                </a:extLst>
              </a:tr>
              <a:tr h="516951">
                <a:tc>
                  <a:txBody>
                    <a:bodyPr/>
                    <a:lstStyle/>
                    <a:p>
                      <a:r>
                        <a:rPr lang="en-US" sz="3200" dirty="0" smtClean="0"/>
                        <a:t>Otolaryngology</a:t>
                      </a:r>
                      <a:endParaRPr lang="en-US" sz="3200" dirty="0"/>
                    </a:p>
                  </a:txBody>
                  <a:tcPr/>
                </a:tc>
                <a:tc>
                  <a:txBody>
                    <a:bodyPr/>
                    <a:lstStyle/>
                    <a:p>
                      <a:pPr algn="r"/>
                      <a:r>
                        <a:rPr lang="en-US" sz="3200" dirty="0" smtClean="0"/>
                        <a:t>1%</a:t>
                      </a:r>
                      <a:endParaRPr lang="en-US" sz="3200" dirty="0"/>
                    </a:p>
                  </a:txBody>
                  <a:tcPr/>
                </a:tc>
                <a:extLst>
                  <a:ext uri="{0D108BD9-81ED-4DB2-BD59-A6C34878D82A}">
                    <a16:rowId xmlns:a16="http://schemas.microsoft.com/office/drawing/2014/main" xmlns="" val="10010"/>
                  </a:ext>
                </a:extLst>
              </a:tr>
              <a:tr h="516951">
                <a:tc>
                  <a:txBody>
                    <a:bodyPr/>
                    <a:lstStyle/>
                    <a:p>
                      <a:r>
                        <a:rPr lang="en-US" sz="3200" dirty="0" smtClean="0"/>
                        <a:t>Other</a:t>
                      </a:r>
                      <a:endParaRPr lang="en-US" sz="3200" dirty="0"/>
                    </a:p>
                  </a:txBody>
                  <a:tcPr/>
                </a:tc>
                <a:tc>
                  <a:txBody>
                    <a:bodyPr/>
                    <a:lstStyle/>
                    <a:p>
                      <a:pPr algn="r"/>
                      <a:r>
                        <a:rPr lang="en-US" sz="3200" dirty="0" smtClean="0"/>
                        <a:t>5%</a:t>
                      </a:r>
                      <a:endParaRPr lang="en-US" sz="3200" dirty="0"/>
                    </a:p>
                  </a:txBody>
                  <a:tcPr/>
                </a:tc>
                <a:extLst>
                  <a:ext uri="{0D108BD9-81ED-4DB2-BD59-A6C34878D82A}">
                    <a16:rowId xmlns:a16="http://schemas.microsoft.com/office/drawing/2014/main" xmlns="" val="10011"/>
                  </a:ext>
                </a:extLst>
              </a:tr>
            </a:tbl>
          </a:graphicData>
        </a:graphic>
      </p:graphicFrame>
      <p:sp>
        <p:nvSpPr>
          <p:cNvPr id="8" name="Title 3"/>
          <p:cNvSpPr>
            <a:spLocks noGrp="1"/>
          </p:cNvSpPr>
          <p:nvPr>
            <p:ph type="title"/>
          </p:nvPr>
        </p:nvSpPr>
        <p:spPr>
          <a:xfrm>
            <a:off x="793376" y="79914"/>
            <a:ext cx="4653267" cy="4561660"/>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spTree>
    <p:extLst>
      <p:ext uri="{BB962C8B-B14F-4D97-AF65-F5344CB8AC3E}">
        <p14:creationId xmlns:p14="http://schemas.microsoft.com/office/powerpoint/2010/main" val="3039246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4" y="89956"/>
            <a:ext cx="11527206" cy="2470364"/>
          </a:xfrm>
          <a:solidFill>
            <a:schemeClr val="bg1"/>
          </a:solidFill>
        </p:spPr>
        <p:txBody>
          <a:bodyPr>
            <a:normAutofit/>
          </a:bodyPr>
          <a:lstStyle/>
          <a:p>
            <a:r>
              <a:rPr lang="en-US" b="1" i="1" dirty="0" smtClean="0">
                <a:solidFill>
                  <a:srgbClr val="0070C0"/>
                </a:solidFill>
              </a:rPr>
              <a:t>Current Developments: </a:t>
            </a:r>
            <a:r>
              <a:rPr lang="en-US" b="1" i="1" dirty="0">
                <a:solidFill>
                  <a:srgbClr val="0070C0"/>
                </a:solidFill>
              </a:rPr>
              <a:t/>
            </a:r>
            <a:br>
              <a:rPr lang="en-US" b="1" i="1" dirty="0">
                <a:solidFill>
                  <a:srgbClr val="0070C0"/>
                </a:solidFill>
              </a:rPr>
            </a:br>
            <a:r>
              <a:rPr lang="en-US" b="1" i="1" dirty="0" smtClean="0">
                <a:solidFill>
                  <a:srgbClr val="0070C0"/>
                </a:solidFill>
              </a:rPr>
              <a:t>Common Campus-wide Warehouse </a:t>
            </a:r>
            <a:endParaRPr lang="en-US" b="1" i="1" dirty="0">
              <a:solidFill>
                <a:srgbClr val="0070C0"/>
              </a:solidFill>
            </a:endParaRPr>
          </a:p>
        </p:txBody>
      </p:sp>
      <p:sp>
        <p:nvSpPr>
          <p:cNvPr id="3" name="Text Placeholder 2"/>
          <p:cNvSpPr>
            <a:spLocks noGrp="1"/>
          </p:cNvSpPr>
          <p:nvPr>
            <p:ph type="body" idx="1"/>
          </p:nvPr>
        </p:nvSpPr>
        <p:spPr>
          <a:xfrm>
            <a:off x="541020" y="3901441"/>
            <a:ext cx="4587240" cy="2188210"/>
          </a:xfrm>
        </p:spPr>
        <p:txBody>
          <a:bodyPr>
            <a:normAutofit lnSpcReduction="10000"/>
          </a:bodyPr>
          <a:lstStyle/>
          <a:p>
            <a:r>
              <a:rPr lang="en-US" dirty="0" smtClean="0"/>
              <a:t>A tighter collaboration with</a:t>
            </a:r>
          </a:p>
          <a:p>
            <a:pPr marL="342900" indent="-342900">
              <a:buFont typeface="Arial" panose="020B0604020202020204" pitchFamily="34" charset="0"/>
              <a:buChar char="•"/>
            </a:pPr>
            <a:r>
              <a:rPr lang="en-US" dirty="0" smtClean="0"/>
              <a:t>IT</a:t>
            </a:r>
          </a:p>
          <a:p>
            <a:pPr marL="342900" indent="-342900">
              <a:buFont typeface="Arial" panose="020B0604020202020204" pitchFamily="34" charset="0"/>
              <a:buChar char="•"/>
            </a:pPr>
            <a:r>
              <a:rPr lang="en-US" dirty="0" smtClean="0"/>
              <a:t>BBMC</a:t>
            </a:r>
          </a:p>
          <a:p>
            <a:pPr marL="342900" indent="-342900">
              <a:buFont typeface="Arial" panose="020B0604020202020204" pitchFamily="34" charset="0"/>
              <a:buChar char="•"/>
            </a:pPr>
            <a:r>
              <a:rPr lang="en-US" dirty="0" smtClean="0"/>
              <a:t>OU Physicians</a:t>
            </a:r>
          </a:p>
          <a:p>
            <a:pPr marL="342900" indent="-342900">
              <a:buFont typeface="Arial" panose="020B0604020202020204" pitchFamily="34" charset="0"/>
              <a:buChar char="•"/>
            </a:pPr>
            <a:r>
              <a:rPr lang="en-US" dirty="0" smtClean="0"/>
              <a:t>Hospital</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50" y="3602776"/>
            <a:ext cx="6041667" cy="2965725"/>
          </a:xfrm>
          <a:prstGeom prst="rect">
            <a:avLst/>
          </a:prstGeom>
        </p:spPr>
      </p:pic>
      <p:sp>
        <p:nvSpPr>
          <p:cNvPr id="6" name="Rectangle 5"/>
          <p:cNvSpPr/>
          <p:nvPr/>
        </p:nvSpPr>
        <p:spPr>
          <a:xfrm>
            <a:off x="9540240" y="3602776"/>
            <a:ext cx="2591077" cy="2965725"/>
          </a:xfrm>
          <a:prstGeom prst="rect">
            <a:avLst/>
          </a:prstGeom>
          <a:solidFill>
            <a:srgbClr val="D9D9D9">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89650" y="3215640"/>
            <a:ext cx="3450590" cy="3558540"/>
          </a:xfrm>
          <a:prstGeom prst="roundRect">
            <a:avLst/>
          </a:prstGeom>
          <a:noFill/>
          <a:ln w="571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a:t>
            </a:r>
            <a:r>
              <a:rPr lang="en-US" b="1" i="1" dirty="0" smtClean="0">
                <a:solidFill>
                  <a:srgbClr val="0070C0"/>
                </a:solidFill>
              </a:rPr>
              <a:t>Surveillance &amp;</a:t>
            </a:r>
            <a:br>
              <a:rPr lang="en-US" b="1" i="1" dirty="0" smtClean="0">
                <a:solidFill>
                  <a:srgbClr val="0070C0"/>
                </a:solidFill>
              </a:rPr>
            </a:br>
            <a:r>
              <a:rPr lang="en-US" b="1" i="1" dirty="0" smtClean="0">
                <a:solidFill>
                  <a:srgbClr val="0070C0"/>
                </a:solidFill>
              </a:rPr>
              <a:t>Learning Health Systems</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5973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dirty="0" smtClean="0"/>
              <a:t>Thank you</a:t>
            </a:r>
            <a:endParaRPr lang="en-US"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421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Extras</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xmlns="" val="1022886225"/>
                    </a:ext>
                  </a:extLst>
                </a:gridCol>
                <a:gridCol w="1181705">
                  <a:extLst>
                    <a:ext uri="{9D8B030D-6E8A-4147-A177-3AD203B41FA5}">
                      <a16:colId xmlns:a16="http://schemas.microsoft.com/office/drawing/2014/main" xmlns="" val="2020208361"/>
                    </a:ext>
                  </a:extLst>
                </a:gridCol>
                <a:gridCol w="1181705">
                  <a:extLst>
                    <a:ext uri="{9D8B030D-6E8A-4147-A177-3AD203B41FA5}">
                      <a16:colId xmlns:a16="http://schemas.microsoft.com/office/drawing/2014/main" xmlns=""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4451</TotalTime>
  <Words>5598</Words>
  <Application>Microsoft Office PowerPoint</Application>
  <PresentationFormat>Widescreen</PresentationFormat>
  <Paragraphs>954</Paragraphs>
  <Slides>79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Sources</vt:lpstr>
      <vt:lpstr>PowerPoint Presentation</vt:lpstr>
      <vt:lpstr>Since 2017,  the CDW has facilitated more than 80 studies with 44 investigators.</vt:lpstr>
      <vt:lpstr>Clinical Trials &amp; Other Research Studies Supported by the CDW since 2017; page 1</vt:lpstr>
      <vt:lpstr>Clinical Trials &amp; Other Research Studies Supported by the CDW since 2017; page 2</vt:lpstr>
      <vt:lpstr>PowerPoint Presentation</vt:lpstr>
      <vt:lpstr>IRB and Privacy Review Guidance</vt:lpstr>
      <vt:lpstr>POPS Study</vt:lpstr>
      <vt:lpstr>POPS Overview</vt:lpstr>
      <vt:lpstr>Resource Efficiency: fewer patients, quicker review, less redundancy </vt:lpstr>
      <vt:lpstr>Enrollment Rate by Institution</vt:lpstr>
      <vt:lpstr>New Participant Enrollment (by Site and Month)</vt:lpstr>
      <vt:lpstr>PowerPoint Presentation</vt:lpstr>
      <vt:lpstr>PowerPoint Presentation</vt:lpstr>
      <vt:lpstr>Collapsing/Standardizing Med Instructions</vt:lpstr>
      <vt:lpstr>Screening Reports (for outpatients)</vt:lpstr>
      <vt:lpstr>PowerPoint Presentation</vt:lpstr>
      <vt:lpstr>PowerPoint Presentation</vt:lpstr>
      <vt:lpstr>PowerPoint Presentation</vt:lpstr>
      <vt:lpstr>PowerPoint Presentation</vt:lpstr>
      <vt:lpstr>CDW Strategy: don’t overbuild</vt:lpstr>
      <vt:lpstr>CDW Strategy: a good framework</vt:lpstr>
      <vt:lpstr>PowerPoint Presentation</vt:lpstr>
      <vt:lpstr>PowerPoint Presentation</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Stage 1: Categorize HDID/Obs</vt:lpstr>
      <vt:lpstr>Immunization Scope</vt:lpstr>
      <vt:lpstr>Brief Summary of CDW Value</vt:lpstr>
      <vt:lpstr>Brief Summary of CDW Value</vt:lpstr>
      <vt:lpstr>Where Other Universities are Headed</vt:lpstr>
      <vt:lpstr>LEAF</vt:lpstr>
      <vt:lpstr>Current Developments:  Common Campus-wide Warehouse </vt:lpstr>
      <vt:lpstr>Future Applications:  Disease Surveillance &amp; Learning Health Systems</vt:lpstr>
      <vt:lpstr>PowerPoint Presentation</vt:lpstr>
      <vt:lpstr>Thank you</vt:lpstr>
      <vt:lpstr>Extras</vt:lpstr>
      <vt:lpstr>Future Applications:  Clinical Decision Support</vt:lpstr>
      <vt:lpstr>PowerPoint Presentation</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185</cp:revision>
  <dcterms:created xsi:type="dcterms:W3CDTF">2019-06-04T17:44:43Z</dcterms:created>
  <dcterms:modified xsi:type="dcterms:W3CDTF">2020-06-17T14:38:05Z</dcterms:modified>
</cp:coreProperties>
</file>